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7" r:id="rId8"/>
    <p:sldId id="259" r:id="rId9"/>
    <p:sldId id="260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3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3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5E73-67B6-48AC-9452-04E1A032CC99}" type="datetimeFigureOut">
              <a:rPr lang="en-US" smtClean="0"/>
              <a:t>12/7/2013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3C00-BF3B-4BE5-A625-731D0847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d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file://localhost/Users/pikukuhtutuko/Desktop/Ipaymu/Ipaymu%20Marketing%20Tools/logo_ipaymu_bar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di </a:t>
            </a:r>
            <a:r>
              <a:rPr lang="en-US" dirty="0" err="1" smtClean="0"/>
              <a:t>eCommerce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Gak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4 at 10.44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9227" y="191869"/>
            <a:ext cx="604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Inikah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kamu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Butuhkan</a:t>
            </a:r>
            <a:r>
              <a:rPr lang="en-US" sz="3600" b="1" dirty="0" smtClean="0"/>
              <a:t>…?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91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504578" y="6176224"/>
            <a:ext cx="4267200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id-ID" sz="1400" dirty="0" smtClean="0">
                <a:solidFill>
                  <a:srgbClr val="FF6600"/>
                </a:solidFill>
                <a:latin typeface="DIN Bold"/>
                <a:ea typeface="Calibri" pitchFamily="-104" charset="0"/>
                <a:cs typeface="DIN Bold"/>
              </a:rPr>
              <a:t>EASY</a:t>
            </a:r>
            <a:r>
              <a:rPr lang="id-ID" sz="1400" dirty="0">
                <a:solidFill>
                  <a:srgbClr val="FF6600"/>
                </a:solidFill>
                <a:latin typeface="DIN Bold"/>
                <a:ea typeface="Calibri" pitchFamily="-104" charset="0"/>
                <a:cs typeface="DIN Bold"/>
              </a:rPr>
              <a:t>, OPEN SOURCE (API), </a:t>
            </a:r>
            <a:r>
              <a:rPr lang="id-ID" sz="1400" dirty="0" smtClean="0">
                <a:solidFill>
                  <a:srgbClr val="FF6600"/>
                </a:solidFill>
                <a:latin typeface="DIN Bold"/>
                <a:ea typeface="Calibri" pitchFamily="-104" charset="0"/>
                <a:cs typeface="DIN Bold"/>
              </a:rPr>
              <a:t>PLUG </a:t>
            </a:r>
            <a:r>
              <a:rPr lang="id-ID" sz="1400" dirty="0">
                <a:solidFill>
                  <a:srgbClr val="FF6600"/>
                </a:solidFill>
                <a:latin typeface="DIN Bold"/>
                <a:ea typeface="Calibri" pitchFamily="-104" charset="0"/>
                <a:cs typeface="DIN Bold"/>
              </a:rPr>
              <a:t>&amp; PLAY </a:t>
            </a:r>
          </a:p>
          <a:p>
            <a:pPr algn="ctr">
              <a:lnSpc>
                <a:spcPct val="110000"/>
              </a:lnSpc>
            </a:pPr>
            <a:r>
              <a:rPr lang="id-ID" sz="1200" b="1" dirty="0">
                <a:solidFill>
                  <a:srgbClr val="2F6AA4"/>
                </a:solidFill>
                <a:latin typeface="DIN Bold"/>
                <a:ea typeface="Calibri" pitchFamily="-104" charset="0"/>
                <a:cs typeface="DIN Bold"/>
              </a:rPr>
              <a:t>Integrated System </a:t>
            </a:r>
            <a:r>
              <a:rPr lang="id-ID" sz="1200" b="1" dirty="0" smtClean="0">
                <a:solidFill>
                  <a:srgbClr val="2F6AA4"/>
                </a:solidFill>
                <a:latin typeface="DIN Bold"/>
                <a:ea typeface="Calibri" pitchFamily="-104" charset="0"/>
                <a:cs typeface="DIN Bold"/>
              </a:rPr>
              <a:t>for Webstore</a:t>
            </a:r>
            <a:endParaRPr lang="fi-FI" sz="1200" b="1" dirty="0">
              <a:solidFill>
                <a:srgbClr val="2F6AA4"/>
              </a:solidFill>
              <a:latin typeface="DIN Bold"/>
              <a:ea typeface="Calibri" pitchFamily="-104" charset="0"/>
              <a:cs typeface="DIN Bold"/>
            </a:endParaRPr>
          </a:p>
        </p:txBody>
      </p:sp>
      <p:pic>
        <p:nvPicPr>
          <p:cNvPr id="5" name="Picture 4" descr="icon_ipaymu_ap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05000" y="866918"/>
            <a:ext cx="5461706" cy="5461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41" y="115669"/>
            <a:ext cx="6977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Sepenuhnya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mendukung</a:t>
            </a:r>
            <a:r>
              <a:rPr lang="en-US" sz="3600" b="1" dirty="0" smtClean="0"/>
              <a:t> KONVERSI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587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nlinestore-main_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263" y="990600"/>
            <a:ext cx="27527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CA.JPG"/>
          <p:cNvPicPr>
            <a:picLocks noChangeAspect="1" noChangeArrowheads="1"/>
          </p:cNvPicPr>
          <p:nvPr/>
        </p:nvPicPr>
        <p:blipFill>
          <a:blip r:embed="rId3"/>
          <a:srcRect l="14745" t="36066" r="68590" b="52458"/>
          <a:stretch>
            <a:fillRect/>
          </a:stretch>
        </p:blipFill>
        <p:spPr bwMode="auto">
          <a:xfrm>
            <a:off x="1065213" y="3989387"/>
            <a:ext cx="8572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diri.JPG"/>
          <p:cNvPicPr>
            <a:picLocks noChangeAspect="1" noChangeArrowheads="1"/>
          </p:cNvPicPr>
          <p:nvPr/>
        </p:nvPicPr>
        <p:blipFill>
          <a:blip r:embed="rId4"/>
          <a:srcRect l="72275" t="31967" r="5289" b="51913"/>
          <a:stretch>
            <a:fillRect/>
          </a:stretch>
        </p:blipFill>
        <p:spPr bwMode="auto">
          <a:xfrm>
            <a:off x="93663" y="3968750"/>
            <a:ext cx="9064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RI.JPG"/>
          <p:cNvPicPr>
            <a:picLocks noChangeAspect="1" noChangeArrowheads="1"/>
          </p:cNvPicPr>
          <p:nvPr/>
        </p:nvPicPr>
        <p:blipFill>
          <a:blip r:embed="rId5"/>
          <a:srcRect l="4488" t="36066" r="72276" b="46721"/>
          <a:stretch>
            <a:fillRect/>
          </a:stretch>
        </p:blipFill>
        <p:spPr bwMode="auto">
          <a:xfrm>
            <a:off x="8008938" y="3914775"/>
            <a:ext cx="9064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II.JPG"/>
          <p:cNvPicPr>
            <a:picLocks noChangeAspect="1" noChangeArrowheads="1"/>
          </p:cNvPicPr>
          <p:nvPr/>
        </p:nvPicPr>
        <p:blipFill>
          <a:blip r:embed="rId6"/>
          <a:srcRect l="12820" t="32240" r="75801" b="52460"/>
          <a:stretch>
            <a:fillRect/>
          </a:stretch>
        </p:blipFill>
        <p:spPr bwMode="auto">
          <a:xfrm>
            <a:off x="5337175" y="3844925"/>
            <a:ext cx="676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danamon.JPG"/>
          <p:cNvPicPr>
            <a:picLocks noChangeAspect="1" noChangeArrowheads="1"/>
          </p:cNvPicPr>
          <p:nvPr/>
        </p:nvPicPr>
        <p:blipFill>
          <a:blip r:embed="rId7"/>
          <a:srcRect l="12662" t="31967" r="67789" b="57104"/>
          <a:stretch>
            <a:fillRect/>
          </a:stretch>
        </p:blipFill>
        <p:spPr bwMode="auto">
          <a:xfrm>
            <a:off x="3956050" y="3970337"/>
            <a:ext cx="1162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anin.JPG"/>
          <p:cNvPicPr>
            <a:picLocks noChangeAspect="1" noChangeArrowheads="1"/>
          </p:cNvPicPr>
          <p:nvPr/>
        </p:nvPicPr>
        <p:blipFill>
          <a:blip r:embed="rId8"/>
          <a:srcRect l="9937" t="31967" r="53526" b="57924"/>
          <a:stretch>
            <a:fillRect/>
          </a:stretch>
        </p:blipFill>
        <p:spPr bwMode="auto">
          <a:xfrm>
            <a:off x="6176963" y="3986212"/>
            <a:ext cx="16652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commonwealth.JPG"/>
          <p:cNvPicPr>
            <a:picLocks noChangeAspect="1" noChangeArrowheads="1"/>
          </p:cNvPicPr>
          <p:nvPr/>
        </p:nvPicPr>
        <p:blipFill>
          <a:blip r:embed="rId9"/>
          <a:srcRect t="32513" r="70354" b="58195"/>
          <a:stretch>
            <a:fillRect/>
          </a:stretch>
        </p:blipFill>
        <p:spPr bwMode="auto">
          <a:xfrm>
            <a:off x="2090738" y="3894137"/>
            <a:ext cx="171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64113" y="1254125"/>
            <a:ext cx="2644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4800" dirty="0">
                <a:solidFill>
                  <a:srgbClr val="FF6600"/>
                </a:solidFill>
                <a:latin typeface="DIN Bold"/>
                <a:ea typeface="Calibri" pitchFamily="-104" charset="0"/>
                <a:cs typeface="DIN Bold"/>
              </a:rPr>
              <a:t>1% </a:t>
            </a:r>
            <a:r>
              <a:rPr lang="en-US" dirty="0">
                <a:solidFill>
                  <a:srgbClr val="2F6AA4"/>
                </a:solidFill>
                <a:latin typeface="DIN Bold"/>
                <a:ea typeface="Calibri" pitchFamily="-104" charset="0"/>
                <a:cs typeface="DIN Bold"/>
              </a:rPr>
              <a:t>fee/transaction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4071303" y="3326765"/>
            <a:ext cx="609600" cy="426720"/>
          </a:xfrm>
          <a:prstGeom prst="rightArrow">
            <a:avLst/>
          </a:prstGeom>
          <a:solidFill>
            <a:srgbClr val="2F6AA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64113" y="1101725"/>
            <a:ext cx="126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F6AA4"/>
                </a:solidFill>
                <a:latin typeface="Calibri" pitchFamily="-104" charset="0"/>
                <a:ea typeface="Calibri" pitchFamily="-104" charset="0"/>
                <a:cs typeface="Calibri" pitchFamily="-104" charset="0"/>
              </a:rPr>
              <a:t>With Only</a:t>
            </a:r>
          </a:p>
        </p:txBody>
      </p:sp>
      <p:pic>
        <p:nvPicPr>
          <p:cNvPr id="15" name="Picture 19" descr="Shopping-Online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4650" y="4529137"/>
            <a:ext cx="8458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logo_ipaymu_baru.jpg" descr="/Users/pikukuhtutuko/Desktop/Ipaymu/Ipaymu Marketing Tools/logo_ipaymu_baru.jp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3827463" y="2742533"/>
            <a:ext cx="1219200" cy="416592"/>
          </a:xfrm>
          <a:prstGeom prst="rect">
            <a:avLst/>
          </a:prstGeom>
        </p:spPr>
      </p:pic>
      <p:pic>
        <p:nvPicPr>
          <p:cNvPr id="17" name="Picture 32" descr="ipaymu-network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7663" y="3463925"/>
            <a:ext cx="2355857" cy="33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200" y="76200"/>
            <a:ext cx="676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</a:t>
            </a:r>
            <a:r>
              <a:rPr lang="en-US" sz="3600" b="1" dirty="0" err="1" smtClean="0"/>
              <a:t>Pintu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137 Bank di Indonesia…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63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06143"/>
            <a:ext cx="9104515" cy="5510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28600"/>
            <a:ext cx="3512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Pull Market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8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7172" y="1904183"/>
            <a:ext cx="2004228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DIN Bold"/>
                <a:cs typeface="DIN Bold"/>
              </a:rPr>
              <a:t>POPULATION</a:t>
            </a:r>
            <a:endParaRPr lang="en-US" b="1" dirty="0">
              <a:latin typeface="DIN Bold"/>
              <a:cs typeface="DIN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904183"/>
            <a:ext cx="2994828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DIN Bold"/>
                <a:cs typeface="DIN Bold"/>
              </a:rPr>
              <a:t>INTERNET USER 2013</a:t>
            </a:r>
            <a:endParaRPr lang="en-US" b="1" dirty="0">
              <a:latin typeface="DIN Bold"/>
              <a:cs typeface="DIN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75783"/>
            <a:ext cx="3352800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DIN Bold"/>
                <a:cs typeface="DIN Bold"/>
              </a:rPr>
              <a:t>INTERNET PENETRATION 2013</a:t>
            </a:r>
            <a:endParaRPr lang="en-US" sz="1600" b="1" dirty="0">
              <a:latin typeface="DIN Bold"/>
              <a:cs typeface="DIN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275783"/>
            <a:ext cx="3733800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DIN Bold"/>
                <a:cs typeface="DIN Bold"/>
              </a:rPr>
              <a:t>URBAN INTERNET PENETRATION </a:t>
            </a:r>
            <a:endParaRPr lang="en-US" sz="1600" b="1" dirty="0">
              <a:latin typeface="DIN Bold"/>
              <a:cs typeface="DIN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571183"/>
            <a:ext cx="2743200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DIN Bold"/>
                <a:cs typeface="DIN Bold"/>
              </a:rPr>
              <a:t>SMARTPHONE USER</a:t>
            </a:r>
            <a:endParaRPr lang="en-US" sz="1800" b="1" dirty="0">
              <a:latin typeface="DIN Bold"/>
              <a:cs typeface="DIN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571183"/>
            <a:ext cx="3733800" cy="391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DIN Bold"/>
                <a:cs typeface="DIN Bold"/>
              </a:rPr>
              <a:t>SMARTPHONE PENETRATION</a:t>
            </a:r>
            <a:endParaRPr lang="en-US" sz="1800" b="1" dirty="0">
              <a:latin typeface="DIN Bold"/>
              <a:cs typeface="DIN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120" y="2296180"/>
            <a:ext cx="2431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242,3 </a:t>
            </a:r>
            <a:r>
              <a:rPr lang="en-US" sz="3200" dirty="0" smtClean="0">
                <a:solidFill>
                  <a:srgbClr val="2F6AA4"/>
                </a:solidFill>
                <a:latin typeface="DIN Bold"/>
                <a:cs typeface="DIN Bold"/>
              </a:rPr>
              <a:t>Million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296180"/>
            <a:ext cx="22363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72,7 </a:t>
            </a:r>
            <a:r>
              <a:rPr lang="en-US" sz="3200" dirty="0" smtClean="0">
                <a:solidFill>
                  <a:srgbClr val="2F6AA4"/>
                </a:solidFill>
                <a:latin typeface="DIN Bold"/>
                <a:cs typeface="DIN Bold"/>
              </a:rPr>
              <a:t>Million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2288" y="3667780"/>
            <a:ext cx="879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29%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667780"/>
            <a:ext cx="879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57%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5499" y="4963180"/>
            <a:ext cx="207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38,5 Million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963180"/>
            <a:ext cx="879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F6AA4"/>
                </a:solidFill>
                <a:latin typeface="DIN Bold"/>
                <a:cs typeface="DIN Bold"/>
              </a:rPr>
              <a:t>24%</a:t>
            </a:r>
            <a:endParaRPr lang="en-US" sz="3200" dirty="0">
              <a:solidFill>
                <a:srgbClr val="2F6AA4"/>
              </a:solidFill>
              <a:latin typeface="DIN Bold"/>
              <a:cs typeface="DIN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487" y="191869"/>
            <a:ext cx="599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Wajah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Dunia</a:t>
            </a:r>
            <a:r>
              <a:rPr lang="en-US" sz="3600" b="1" dirty="0" smtClean="0"/>
              <a:t> Online Indonesia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03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46" y="1066800"/>
            <a:ext cx="2745747" cy="27182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4097460"/>
            <a:ext cx="4533142" cy="631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DIN Bold"/>
                <a:ea typeface="+mj-ea"/>
                <a:cs typeface="DIN Bold"/>
              </a:rPr>
              <a:t>SOCIAL MEDIA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DIN Bold"/>
              <a:ea typeface="+mj-ea"/>
              <a:cs typeface="DIN 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94681" y="4623290"/>
            <a:ext cx="3144180" cy="631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6600"/>
                </a:solidFill>
                <a:latin typeface="DIN Bold"/>
                <a:cs typeface="DIN Bold"/>
              </a:rPr>
              <a:t>IS HUGE</a:t>
            </a:r>
            <a:endParaRPr lang="en-US" sz="4400" b="1" dirty="0">
              <a:solidFill>
                <a:srgbClr val="FF6600"/>
              </a:solidFill>
              <a:latin typeface="DIN Bold"/>
              <a:cs typeface="DIN Bol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6348" y="5211459"/>
            <a:ext cx="4268578" cy="631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376092"/>
                </a:solidFill>
                <a:latin typeface="DIN Bold"/>
                <a:cs typeface="DIN Bold"/>
              </a:rPr>
              <a:t>IN INDONESIA</a:t>
            </a:r>
            <a:endParaRPr lang="en-US" sz="3200" b="1" dirty="0">
              <a:solidFill>
                <a:srgbClr val="376092"/>
              </a:solidFill>
              <a:latin typeface="DIN Bold"/>
              <a:cs typeface="DIN Bol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54633" y="3695990"/>
            <a:ext cx="2989367" cy="39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algn="ctr"/>
            <a:r>
              <a:rPr lang="en-US" sz="800" b="1" dirty="0" smtClean="0">
                <a:latin typeface="DIN Bold"/>
                <a:cs typeface="DIN Bold"/>
              </a:rPr>
              <a:t>SOURCE : MASHABLE.COM/2012/11/01FACEBOOK-SALES</a:t>
            </a:r>
            <a:endParaRPr lang="en-US" sz="800" b="1" dirty="0">
              <a:latin typeface="DIN Bold"/>
              <a:cs typeface="DIN Bold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07823" y="1371600"/>
            <a:ext cx="2255176" cy="22551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537427" y="1371600"/>
            <a:ext cx="2225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alibri"/>
                <a:cs typeface="Calibri"/>
              </a:rPr>
              <a:t>20%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SHOPPERS PREFER BUYING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PRODUCT THROUGH BRAND’S FACEBOOK PAGE COMPARED TO IT’S WEBSITE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220533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START BUY THROUGH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SOCIAL MEDIA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76200"/>
            <a:ext cx="680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Media </a:t>
            </a:r>
            <a:r>
              <a:rPr lang="en-US" sz="3600" b="1" dirty="0" err="1" smtClean="0"/>
              <a:t>Sosial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masih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Favorit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0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10768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581" y="115669"/>
            <a:ext cx="422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Kamu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ada</a:t>
            </a:r>
            <a:r>
              <a:rPr lang="en-US" sz="3600" b="1" dirty="0" smtClean="0"/>
              <a:t> di </a:t>
            </a:r>
            <a:r>
              <a:rPr lang="en-US" sz="3600" b="1" dirty="0" err="1" smtClean="0"/>
              <a:t>Mana</a:t>
            </a:r>
            <a:r>
              <a:rPr lang="en-US" sz="3600" b="1" dirty="0" smtClean="0"/>
              <a:t>..?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035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7" y="685800"/>
            <a:ext cx="6301103" cy="61021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0" y="21336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063234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Pebelanja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90855" y="24384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2373868"/>
            <a:ext cx="197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internet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28600"/>
            <a:ext cx="4544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Pasar</a:t>
            </a:r>
            <a:r>
              <a:rPr lang="en-US" sz="3600" b="1" dirty="0" smtClean="0"/>
              <a:t> Digital Indonesia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029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58869"/>
            <a:ext cx="7555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Interaksi</a:t>
            </a:r>
            <a:r>
              <a:rPr lang="en-US" sz="4400" b="1" dirty="0" smtClean="0"/>
              <a:t> + </a:t>
            </a:r>
            <a:r>
              <a:rPr lang="en-US" sz="4400" b="1" dirty="0" err="1" smtClean="0"/>
              <a:t>Transaksi</a:t>
            </a:r>
            <a:r>
              <a:rPr lang="en-US" sz="4400" b="1" dirty="0" smtClean="0"/>
              <a:t> = </a:t>
            </a:r>
            <a:r>
              <a:rPr lang="en-US" sz="4400" b="1" dirty="0" err="1" smtClean="0"/>
              <a:t>Konversi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8673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1219200"/>
            <a:ext cx="8981518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28600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Kenapa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Mereka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Takut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Bertransaksi</a:t>
            </a:r>
            <a:r>
              <a:rPr lang="en-US" sz="3600" b="1" dirty="0" smtClean="0"/>
              <a:t> Online…?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49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838200"/>
            <a:ext cx="5181600" cy="5486400"/>
            <a:chOff x="304800" y="838200"/>
            <a:chExt cx="5181600" cy="5486400"/>
          </a:xfrm>
        </p:grpSpPr>
        <p:sp>
          <p:nvSpPr>
            <p:cNvPr id="4" name="Oval 3"/>
            <p:cNvSpPr/>
            <p:nvPr/>
          </p:nvSpPr>
          <p:spPr>
            <a:xfrm>
              <a:off x="1981200" y="2667000"/>
              <a:ext cx="1828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Online</a:t>
              </a:r>
              <a:endParaRPr lang="en-US" dirty="0"/>
            </a:p>
          </p:txBody>
        </p:sp>
        <p:cxnSp>
          <p:nvCxnSpPr>
            <p:cNvPr id="6" name="Straight Connector 5"/>
            <p:cNvCxnSpPr>
              <a:endCxn id="4" idx="2"/>
            </p:cNvCxnSpPr>
            <p:nvPr/>
          </p:nvCxnSpPr>
          <p:spPr>
            <a:xfrm>
              <a:off x="304800" y="35814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0" y="35814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4" idx="0"/>
            </p:cNvCxnSpPr>
            <p:nvPr/>
          </p:nvCxnSpPr>
          <p:spPr>
            <a:xfrm>
              <a:off x="2895600" y="838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44958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57200" y="1524000"/>
            <a:ext cx="92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1535668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1910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41910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Friendly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5045333" y="2911733"/>
            <a:ext cx="3200400" cy="133933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49835" y="339436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SECURE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16668"/>
            <a:ext cx="97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Teknologi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221468"/>
            <a:ext cx="1642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Partner </a:t>
            </a:r>
            <a:r>
              <a:rPr lang="en-US" sz="1400" dirty="0" err="1" smtClean="0"/>
              <a:t>Perbankan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055" y="2526268"/>
            <a:ext cx="1933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Partner </a:t>
            </a:r>
            <a:r>
              <a:rPr lang="en-US" sz="1400" dirty="0" err="1" smtClean="0"/>
              <a:t>Lintas</a:t>
            </a:r>
            <a:r>
              <a:rPr lang="en-US" sz="1400" dirty="0" smtClean="0"/>
              <a:t>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1828800"/>
            <a:ext cx="1556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Penanganan</a:t>
            </a:r>
            <a:r>
              <a:rPr lang="en-US" sz="1400" dirty="0" smtClean="0"/>
              <a:t> User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2133600"/>
            <a:ext cx="188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Penanganan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95255" y="2438400"/>
            <a:ext cx="2215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Penanganan</a:t>
            </a:r>
            <a:r>
              <a:rPr lang="en-US" sz="1400" dirty="0" smtClean="0"/>
              <a:t>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(BI)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14867" y="4572000"/>
            <a:ext cx="166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Ecosystem Support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867" y="4876800"/>
            <a:ext cx="192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Technology Innovation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28722" y="5181600"/>
            <a:ext cx="2098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Mix Channel Distribution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4495800"/>
            <a:ext cx="1490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User Dashboard 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33800" y="4800600"/>
            <a:ext cx="1807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User Experience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Transparent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Execute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747655" y="5410200"/>
            <a:ext cx="108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Integration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76200"/>
            <a:ext cx="8071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Jangan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Takut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Bertransaksi</a:t>
            </a:r>
            <a:r>
              <a:rPr lang="en-US" sz="3600" b="1" dirty="0" smtClean="0"/>
              <a:t> Online, </a:t>
            </a:r>
            <a:r>
              <a:rPr lang="en-US" sz="3600" b="1" dirty="0" err="1" smtClean="0"/>
              <a:t>Asal</a:t>
            </a:r>
            <a:r>
              <a:rPr lang="en-US" sz="3600" b="1" dirty="0" smtClean="0"/>
              <a:t>…?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947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Transaksi Aman di eCommerce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2013-12-07T00:51:34Z</dcterms:created>
  <dcterms:modified xsi:type="dcterms:W3CDTF">2013-12-07T04:03:12Z</dcterms:modified>
</cp:coreProperties>
</file>